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1" r:id="rId2"/>
    <p:sldId id="315" r:id="rId3"/>
    <p:sldId id="312" r:id="rId4"/>
    <p:sldId id="313" r:id="rId5"/>
    <p:sldId id="316" r:id="rId6"/>
    <p:sldId id="318" r:id="rId7"/>
    <p:sldId id="317" r:id="rId8"/>
    <p:sldId id="319" r:id="rId9"/>
    <p:sldId id="314" r:id="rId10"/>
    <p:sldId id="320" r:id="rId11"/>
    <p:sldId id="322" r:id="rId12"/>
    <p:sldId id="321" r:id="rId13"/>
    <p:sldId id="323" r:id="rId14"/>
    <p:sldId id="324" r:id="rId15"/>
    <p:sldId id="325" r:id="rId16"/>
    <p:sldId id="326" r:id="rId17"/>
    <p:sldId id="327" r:id="rId18"/>
    <p:sldId id="328" r:id="rId19"/>
    <p:sldId id="330" r:id="rId20"/>
    <p:sldId id="329" r:id="rId21"/>
    <p:sldId id="331" r:id="rId22"/>
    <p:sldId id="332" r:id="rId23"/>
    <p:sldId id="333" r:id="rId24"/>
    <p:sldId id="339" r:id="rId25"/>
    <p:sldId id="334" r:id="rId26"/>
    <p:sldId id="335" r:id="rId27"/>
    <p:sldId id="336" r:id="rId28"/>
    <p:sldId id="337" r:id="rId29"/>
    <p:sldId id="338" r:id="rId30"/>
    <p:sldId id="340" r:id="rId31"/>
    <p:sldId id="342" r:id="rId32"/>
    <p:sldId id="341" r:id="rId33"/>
    <p:sldId id="343" r:id="rId34"/>
    <p:sldId id="344" r:id="rId35"/>
    <p:sldId id="34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0"/>
    <p:restoredTop sz="87904" autoAdjust="0"/>
  </p:normalViewPr>
  <p:slideViewPr>
    <p:cSldViewPr>
      <p:cViewPr varScale="1">
        <p:scale>
          <a:sx n="199" d="100"/>
          <a:sy n="199" d="100"/>
        </p:scale>
        <p:origin x="21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610F2-D687-4832-84CF-A288E7044C1E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7FAFC-631E-488C-BFAA-CCC2B0E16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6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3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6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CD1B4-055B-48BB-8968-C6056C892349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A7F91-B0C7-4B99-90F3-F9F76A1F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DacjrSCeq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1HjF4A3WE4&amp;ab_channel=guomingzha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smartfenestra.com/produc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gdb.html" TargetMode="External"/><Relationship Id="rId2" Type="http://schemas.openxmlformats.org/officeDocument/2006/relationships/hyperlink" Target="https://www.cs.umd.edu/~srhuang/teaching/cmsc212/gdb-tutorial-handou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iflabs.cs.ucdavis.edu/~ssdavis/30/gdb_Tutorial.ht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video/multimedia/1247464146747/mobile-phone-turns-on-oven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905000"/>
            <a:ext cx="5943600" cy="2277070"/>
          </a:xfrm>
          <a:ln/>
        </p:spPr>
        <p:txBody>
          <a:bodyPr>
            <a:normAutofit fontScale="90000"/>
          </a:bodyPr>
          <a:lstStyle/>
          <a:p>
            <a:br>
              <a:rPr lang="en-US" altLang="zh-CN" sz="3375" b="1" dirty="0">
                <a:solidFill>
                  <a:srgbClr val="7030A0"/>
                </a:solidFill>
              </a:rPr>
            </a:br>
            <a:br>
              <a:rPr lang="en-US" altLang="en-US" sz="3375" b="1" dirty="0"/>
            </a:br>
            <a:r>
              <a:rPr lang="en-US" altLang="zh-CN" sz="3375" b="1" dirty="0"/>
              <a:t>Hot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Topics: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Physical</a:t>
            </a:r>
            <a:r>
              <a:rPr lang="zh-CN" altLang="en-US" sz="3375" b="1" dirty="0"/>
              <a:t> </a:t>
            </a:r>
            <a:r>
              <a:rPr lang="en-US" altLang="zh-CN" sz="3375" b="1" dirty="0"/>
              <a:t>Security</a:t>
            </a:r>
            <a:br>
              <a:rPr lang="en-US" altLang="zh-CN" sz="3375" b="1" dirty="0"/>
            </a:br>
            <a:r>
              <a:rPr lang="en-US" altLang="en-US" sz="2531" dirty="0"/>
              <a:t>CS-4440 - Introduction to Computer Security</a:t>
            </a:r>
            <a:br>
              <a:rPr lang="en-US" altLang="en-US" sz="2531" dirty="0"/>
            </a:br>
            <a:r>
              <a:rPr lang="en-US" altLang="en-US" sz="2531" dirty="0"/>
              <a:t>Spring 2022</a:t>
            </a:r>
            <a:br>
              <a:rPr lang="en-US" altLang="en-US" sz="2531" dirty="0"/>
            </a:br>
            <a:r>
              <a:rPr lang="en-US" altLang="zh-CN" sz="2531" dirty="0"/>
              <a:t>Jun</a:t>
            </a:r>
            <a:r>
              <a:rPr lang="zh-CN" altLang="en-US" sz="2531" dirty="0"/>
              <a:t> </a:t>
            </a:r>
            <a:r>
              <a:rPr lang="en-US" altLang="zh-CN" sz="2531" dirty="0"/>
              <a:t>Xu</a:t>
            </a:r>
            <a:br>
              <a:rPr lang="en-US" altLang="zh-CN" sz="2531" dirty="0"/>
            </a:br>
            <a:br>
              <a:rPr lang="en-US" altLang="zh-CN" sz="2531" dirty="0"/>
            </a:br>
            <a:r>
              <a:rPr lang="en-US" altLang="zh-CN" sz="2531" dirty="0"/>
              <a:t>Slides</a:t>
            </a:r>
            <a:r>
              <a:rPr lang="zh-CN" altLang="en-US" sz="2531" dirty="0"/>
              <a:t> </a:t>
            </a:r>
            <a:r>
              <a:rPr lang="en-US" altLang="zh-CN" sz="2531" dirty="0"/>
              <a:t>adapted</a:t>
            </a:r>
            <a:r>
              <a:rPr lang="zh-CN" altLang="en-US" sz="2531" dirty="0"/>
              <a:t> </a:t>
            </a:r>
            <a:r>
              <a:rPr lang="en-US" altLang="zh-CN" sz="2531" dirty="0"/>
              <a:t>from</a:t>
            </a:r>
            <a:r>
              <a:rPr lang="zh-CN" altLang="en-US" sz="2531" dirty="0"/>
              <a:t> </a:t>
            </a:r>
            <a:r>
              <a:rPr lang="en-US" altLang="zh-CN" sz="2531" dirty="0"/>
              <a:t>Kevin Fu</a:t>
            </a:r>
            <a:r>
              <a:rPr lang="zh-CN" altLang="en-US" sz="2531" dirty="0"/>
              <a:t> </a:t>
            </a:r>
            <a:r>
              <a:rPr lang="en-US" altLang="zh-CN" sz="2531" dirty="0"/>
              <a:t>at</a:t>
            </a:r>
            <a:r>
              <a:rPr lang="zh-CN" altLang="en-US" sz="2531" dirty="0"/>
              <a:t> </a:t>
            </a:r>
            <a:r>
              <a:rPr lang="en-US" altLang="zh-CN" sz="2531" dirty="0" err="1"/>
              <a:t>Umich</a:t>
            </a:r>
            <a:r>
              <a:rPr lang="zh-CN" altLang="en-US" sz="2531" dirty="0"/>
              <a:t> </a:t>
            </a:r>
            <a:r>
              <a:rPr lang="en-US" altLang="zh-CN" sz="2531" dirty="0"/>
              <a:t>and</a:t>
            </a:r>
            <a:r>
              <a:rPr lang="zh-CN" altLang="en-US" sz="2531" dirty="0"/>
              <a:t> </a:t>
            </a:r>
            <a:r>
              <a:rPr lang="en-US" altLang="zh-CN" sz="2531" dirty="0"/>
              <a:t>Fei Hu</a:t>
            </a:r>
            <a:r>
              <a:rPr lang="zh-CN" altLang="en-US" sz="2531" dirty="0"/>
              <a:t> </a:t>
            </a:r>
            <a:r>
              <a:rPr lang="en-US" altLang="zh-CN" sz="2531" dirty="0"/>
              <a:t>at</a:t>
            </a:r>
            <a:r>
              <a:rPr lang="zh-CN" altLang="en-US" sz="2531" dirty="0"/>
              <a:t> </a:t>
            </a:r>
            <a:r>
              <a:rPr lang="en-US" altLang="zh-CN" sz="2531" dirty="0"/>
              <a:t>University of Alabama</a:t>
            </a:r>
            <a:br>
              <a:rPr lang="en-US" altLang="zh-CN" sz="2531" dirty="0"/>
            </a:br>
            <a:endParaRPr lang="en-US" altLang="en-US" sz="253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03F8-ECAF-AA4A-9E20-E66C7D8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Why physical security matters more today </a:t>
            </a:r>
          </a:p>
        </p:txBody>
      </p:sp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D692857-8609-8A47-9A5C-BF6ADD4C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4744285" cy="266700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17E2093-FFCF-C147-8AAA-0996967FB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91" y="2286000"/>
            <a:ext cx="3009773" cy="253365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D7B893C-C825-2B46-9632-D4ACD503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3846469" cy="16002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C904077-0D53-B142-8B2D-3206E152D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51" y="4324350"/>
            <a:ext cx="511634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EFBC-F0F8-E049-AD20-A9462406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Holistic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graphicFrame>
        <p:nvGraphicFramePr>
          <p:cNvPr id="4" name="Object 66">
            <a:extLst>
              <a:ext uri="{FF2B5EF4-FFF2-40B4-BE49-F238E27FC236}">
                <a16:creationId xmlns:a16="http://schemas.microsoft.com/office/drawing/2014/main" id="{FFEB5C0A-1750-0A4E-8F60-BBBE1A16D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83843"/>
              </p:ext>
            </p:extLst>
          </p:nvPr>
        </p:nvGraphicFramePr>
        <p:xfrm>
          <a:off x="762000" y="1600200"/>
          <a:ext cx="740112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Document" r:id="rId3" imgW="5943600" imgH="3365500" progId="Word.Document.12">
                  <p:embed/>
                </p:oleObj>
              </mc:Choice>
              <mc:Fallback>
                <p:oleObj name="Document" r:id="rId3" imgW="5943600" imgH="3365500" progId="Word.Document.12">
                  <p:embed/>
                  <p:pic>
                    <p:nvPicPr>
                      <p:cNvPr id="55301" name="Object 66">
                        <a:extLst>
                          <a:ext uri="{FF2B5EF4-FFF2-40B4-BE49-F238E27FC236}">
                            <a16:creationId xmlns:a16="http://schemas.microsoft.com/office/drawing/2014/main" id="{DB5D185C-96A0-B94F-8223-30ACCAF2C0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0200"/>
                        <a:ext cx="7401128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15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8C5F-D216-5441-AFEE-3411DA1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Common Types of Security &amp; Privacy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14B3-80AD-6F46-94BE-FDF49D54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1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AF53-4CFD-BD42-BA6A-5D64969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Everywhere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BEE624-1D73-BC44-B40E-BF35DDC28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4" y="1752600"/>
            <a:ext cx="7665046" cy="4525963"/>
          </a:xfrm>
        </p:spPr>
      </p:pic>
    </p:spTree>
    <p:extLst>
      <p:ext uri="{BB962C8B-B14F-4D97-AF65-F5344CB8AC3E}">
        <p14:creationId xmlns:p14="http://schemas.microsoft.com/office/powerpoint/2010/main" val="67003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B3A3-3DC9-E241-BC83-C8092F62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Sensors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F8A62F4-2894-3949-B22F-8B442480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180430" cy="4525963"/>
          </a:xfrm>
        </p:spPr>
      </p:pic>
    </p:spTree>
    <p:extLst>
      <p:ext uri="{BB962C8B-B14F-4D97-AF65-F5344CB8AC3E}">
        <p14:creationId xmlns:p14="http://schemas.microsoft.com/office/powerpoint/2010/main" val="230372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1BB8-52A1-D748-AA2F-3A9F8C5A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Sensors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Also</a:t>
            </a:r>
            <a:r>
              <a:rPr lang="zh-CN" altLang="en-US" sz="3600" dirty="0"/>
              <a:t> </a:t>
            </a:r>
            <a:r>
              <a:rPr lang="en-US" altLang="zh-CN" sz="3600" dirty="0"/>
              <a:t>Turn</a:t>
            </a:r>
            <a:r>
              <a:rPr lang="zh-CN" altLang="en-US" sz="3600" dirty="0"/>
              <a:t> </a:t>
            </a:r>
            <a:r>
              <a:rPr lang="en-US" altLang="zh-CN" sz="3600" dirty="0"/>
              <a:t>into</a:t>
            </a:r>
            <a:r>
              <a:rPr lang="zh-CN" altLang="en-US" sz="3600" dirty="0"/>
              <a:t> </a:t>
            </a:r>
            <a:r>
              <a:rPr lang="en-US" altLang="zh-CN" sz="3600" dirty="0"/>
              <a:t>Attack</a:t>
            </a:r>
            <a:r>
              <a:rPr lang="zh-CN" altLang="en-US" sz="3600" dirty="0"/>
              <a:t> </a:t>
            </a:r>
            <a:r>
              <a:rPr lang="en-US" altLang="zh-CN" sz="3600" dirty="0"/>
              <a:t>Surfaces</a:t>
            </a:r>
            <a:endParaRPr lang="en-US" sz="36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7D05354-52E0-F34A-91D9-6350EF45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2818"/>
            <a:ext cx="8229600" cy="3540727"/>
          </a:xfrm>
        </p:spPr>
      </p:pic>
    </p:spTree>
    <p:extLst>
      <p:ext uri="{BB962C8B-B14F-4D97-AF65-F5344CB8AC3E}">
        <p14:creationId xmlns:p14="http://schemas.microsoft.com/office/powerpoint/2010/main" val="390697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F745-F4F7-2042-8B29-056669C3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dirty="0"/>
              <a:t>Thermocouple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71FDCF3-7A39-9E43-9F4F-28E242341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8" y="1600200"/>
            <a:ext cx="8038342" cy="44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9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9DD4-1EE2-204A-8FB7-B718F5F5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dirty="0"/>
              <a:t>Thermocouple</a:t>
            </a:r>
            <a:r>
              <a:rPr lang="zh-CN" altLang="en-US" dirty="0"/>
              <a:t> </a:t>
            </a:r>
            <a:r>
              <a:rPr lang="en-US" altLang="zh-CN" dirty="0"/>
              <a:t>(Why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matters)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905F5F5-9CFD-0347-A120-4B9DD0B75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5" y="1752600"/>
            <a:ext cx="7796549" cy="4525963"/>
          </a:xfrm>
        </p:spPr>
      </p:pic>
    </p:spTree>
    <p:extLst>
      <p:ext uri="{BB962C8B-B14F-4D97-AF65-F5344CB8AC3E}">
        <p14:creationId xmlns:p14="http://schemas.microsoft.com/office/powerpoint/2010/main" val="386678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B0CB-FC84-EA49-A558-C9AE58D3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dirty="0"/>
              <a:t>Thermocouple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Attacks</a:t>
            </a:r>
            <a:endParaRPr lang="en-US" dirty="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6E31658-B12A-7641-A9B1-7A4F549A5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5" y="1600200"/>
            <a:ext cx="7715830" cy="4525963"/>
          </a:xfrm>
        </p:spPr>
      </p:pic>
    </p:spTree>
    <p:extLst>
      <p:ext uri="{BB962C8B-B14F-4D97-AF65-F5344CB8AC3E}">
        <p14:creationId xmlns:p14="http://schemas.microsoft.com/office/powerpoint/2010/main" val="199867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DC6C-6B9C-7C41-93F7-7D7B3D0F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Implantable Medical Devices</a:t>
            </a:r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CAA50EE-0047-554D-BA87-AA90CD6D9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3994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705E28-856E-5C47-8A49-F482BDE759AB}"/>
              </a:ext>
            </a:extLst>
          </p:cNvPr>
          <p:cNvSpPr/>
          <p:nvPr/>
        </p:nvSpPr>
        <p:spPr>
          <a:xfrm>
            <a:off x="381000" y="2690336"/>
            <a:ext cx="419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“</a:t>
            </a:r>
            <a:r>
              <a:rPr lang="en-US" dirty="0"/>
              <a:t>Our measurements show that in free air, intentional Electromagnetic interference </a:t>
            </a:r>
            <a:r>
              <a:rPr lang="en-US" altLang="zh-CN" dirty="0"/>
              <a:t>(</a:t>
            </a:r>
            <a:r>
              <a:rPr lang="en-US" dirty="0"/>
              <a:t>EMI</a:t>
            </a:r>
            <a:r>
              <a:rPr lang="en-US" altLang="zh-CN" dirty="0"/>
              <a:t>)</a:t>
            </a:r>
            <a:r>
              <a:rPr lang="en-US" dirty="0"/>
              <a:t> under 10W can </a:t>
            </a:r>
            <a:r>
              <a:rPr lang="en-US" i="1" dirty="0">
                <a:solidFill>
                  <a:srgbClr val="FF0000"/>
                </a:solidFill>
              </a:rPr>
              <a:t>inhibit pacing and induce defibrillation shocks at distances up to 1–2 m on implantable cardiac electronic devices</a:t>
            </a:r>
            <a:r>
              <a:rPr lang="en-US" altLang="zh-CN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2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E37C-96E7-8742-968E-F6072BE5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3049-7507-F44C-816D-9FC31ABB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saw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comments.</a:t>
            </a:r>
            <a:r>
              <a:rPr lang="zh-CN" altLang="en-US" dirty="0"/>
              <a:t> </a:t>
            </a:r>
            <a:r>
              <a:rPr lang="en-US" altLang="zh-CN" dirty="0"/>
              <a:t>Thanks!</a:t>
            </a:r>
          </a:p>
          <a:p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improvements:</a:t>
            </a:r>
          </a:p>
          <a:p>
            <a:pPr lvl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practices</a:t>
            </a:r>
            <a:r>
              <a:rPr lang="zh-CN" altLang="en-US" dirty="0"/>
              <a:t> </a:t>
            </a:r>
            <a:r>
              <a:rPr lang="en-US" altLang="zh-CN" dirty="0"/>
              <a:t>(homework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JX)</a:t>
            </a:r>
          </a:p>
          <a:p>
            <a:pPr lvl="1"/>
            <a:r>
              <a:rPr lang="en-US" altLang="zh-CN" dirty="0"/>
              <a:t>Reviews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(suggestion</a:t>
            </a:r>
            <a:r>
              <a:rPr lang="zh-CN" altLang="en-US" dirty="0"/>
              <a:t> </a:t>
            </a:r>
            <a:r>
              <a:rPr lang="en-US" altLang="zh-CN" dirty="0"/>
              <a:t>accepted)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0385-DDDC-8E42-A69D-16A880AC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32A5EF8-E12E-7B4F-B3F7-2E78BC96A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5" y="1600200"/>
            <a:ext cx="7907429" cy="4525963"/>
          </a:xfrm>
        </p:spPr>
      </p:pic>
    </p:spTree>
    <p:extLst>
      <p:ext uri="{BB962C8B-B14F-4D97-AF65-F5344CB8AC3E}">
        <p14:creationId xmlns:p14="http://schemas.microsoft.com/office/powerpoint/2010/main" val="412441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EA90-BC93-ED4A-934C-5C83CF5D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5D456C-EC7C-2946-8821-36F40010C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71393"/>
            <a:ext cx="8169760" cy="51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7B2D-2989-C342-A9D5-650956F3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Microphone Interference with RF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6C9B5-6E92-B84F-9009-6982CB908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4" y="1600200"/>
            <a:ext cx="7103111" cy="4525963"/>
          </a:xfrm>
        </p:spPr>
      </p:pic>
    </p:spTree>
    <p:extLst>
      <p:ext uri="{BB962C8B-B14F-4D97-AF65-F5344CB8AC3E}">
        <p14:creationId xmlns:p14="http://schemas.microsoft.com/office/powerpoint/2010/main" val="379068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500C-E037-DA4A-ADCB-35D93F5B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Attacks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Implantable Cardiac Electronic Devices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 descr="A picture containing text, sign, several&#10;&#10;Description automatically generated">
            <a:extLst>
              <a:ext uri="{FF2B5EF4-FFF2-40B4-BE49-F238E27FC236}">
                <a16:creationId xmlns:a16="http://schemas.microsoft.com/office/drawing/2014/main" id="{B87FE014-3133-364D-ABE0-2DFAB5147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8" y="1676400"/>
            <a:ext cx="8226571" cy="4525963"/>
          </a:xfrm>
        </p:spPr>
      </p:pic>
    </p:spTree>
    <p:extLst>
      <p:ext uri="{BB962C8B-B14F-4D97-AF65-F5344CB8AC3E}">
        <p14:creationId xmlns:p14="http://schemas.microsoft.com/office/powerpoint/2010/main" val="393274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8C5F-D216-5441-AFEE-3411DA1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Common Types of Security &amp; Privacy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14B3-80AD-6F46-94BE-FDF49D54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Security</a:t>
            </a:r>
          </a:p>
          <a:p>
            <a:r>
              <a:rPr lang="en-US" dirty="0"/>
              <a:t>Acoustic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24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64F3-A871-9D46-A31B-A8B80CCB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Sounds</a:t>
            </a:r>
            <a:r>
              <a:rPr lang="zh-CN" altLang="en-US" dirty="0"/>
              <a:t> </a:t>
            </a:r>
            <a:r>
              <a:rPr lang="en-US" altLang="zh-CN" dirty="0"/>
              <a:t>Affecting</a:t>
            </a:r>
            <a:r>
              <a:rPr lang="zh-CN" altLang="en-US" dirty="0"/>
              <a:t> </a:t>
            </a:r>
            <a:r>
              <a:rPr lang="en-US" altLang="zh-CN" dirty="0"/>
              <a:t>HDDs</a:t>
            </a:r>
            <a:endParaRPr lang="en-US" dirty="0"/>
          </a:p>
        </p:txBody>
      </p:sp>
      <p:pic>
        <p:nvPicPr>
          <p:cNvPr id="5" name="Content Placeholder 4" descr="A picture containing hard disc, electronics, different, various&#10;&#10;Description automatically generated">
            <a:extLst>
              <a:ext uri="{FF2B5EF4-FFF2-40B4-BE49-F238E27FC236}">
                <a16:creationId xmlns:a16="http://schemas.microsoft.com/office/drawing/2014/main" id="{4C68F553-9EA2-D641-A05A-A23508069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1613823" y="1524000"/>
            <a:ext cx="5916354" cy="44497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BAB35A-020F-284F-B80C-A8A11D6838DB}"/>
              </a:ext>
            </a:extLst>
          </p:cNvPr>
          <p:cNvSpPr/>
          <p:nvPr/>
        </p:nvSpPr>
        <p:spPr>
          <a:xfrm>
            <a:off x="1613822" y="6062701"/>
            <a:ext cx="6768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https://www.youtube.com/watch?v=tDacjrSCeq4</a:t>
            </a:r>
            <a:r>
              <a:rPr lang="zh-CN" altLang="en-U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6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95B2-F84A-8E44-A6E7-CDACCED7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9E5037-B04C-894A-AA52-F4A14CBBF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8229600" cy="3823137"/>
          </a:xfrm>
        </p:spPr>
      </p:pic>
    </p:spTree>
    <p:extLst>
      <p:ext uri="{BB962C8B-B14F-4D97-AF65-F5344CB8AC3E}">
        <p14:creationId xmlns:p14="http://schemas.microsoft.com/office/powerpoint/2010/main" val="100901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60C1-DA80-DA4D-9043-EA09C52F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Succeed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2F386AD-34AE-AD4A-886C-97BCABDC5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>
          <a:xfrm>
            <a:off x="740652" y="1676400"/>
            <a:ext cx="7662696" cy="4449763"/>
          </a:xfrm>
        </p:spPr>
      </p:pic>
    </p:spTree>
    <p:extLst>
      <p:ext uri="{BB962C8B-B14F-4D97-AF65-F5344CB8AC3E}">
        <p14:creationId xmlns:p14="http://schemas.microsoft.com/office/powerpoint/2010/main" val="34428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6788-3D30-7247-9983-706BE917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distorts the HDD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EBB8C702-7BC6-944E-8C6F-32A5BF2B6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4" y="1600200"/>
            <a:ext cx="8167092" cy="4525963"/>
          </a:xfrm>
        </p:spPr>
      </p:pic>
    </p:spTree>
    <p:extLst>
      <p:ext uri="{BB962C8B-B14F-4D97-AF65-F5344CB8AC3E}">
        <p14:creationId xmlns:p14="http://schemas.microsoft.com/office/powerpoint/2010/main" val="236831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BB96-252C-D941-8B6D-1DE09822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1518DA2-40C8-3F4A-B714-EAAD33CAD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0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795-92E6-BC46-9E99-43C5954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3C5B-4985-F84B-B2F8-C0425EE5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April</a:t>
            </a:r>
            <a:r>
              <a:rPr lang="zh-CN" altLang="en-US" dirty="0"/>
              <a:t> </a:t>
            </a:r>
            <a:r>
              <a:rPr lang="en-US" altLang="zh-CN" dirty="0"/>
              <a:t>13</a:t>
            </a:r>
            <a:r>
              <a:rPr lang="en-US" altLang="zh-CN" baseline="30000" dirty="0"/>
              <a:t>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Wednesday</a:t>
            </a:r>
          </a:p>
          <a:p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“malware” (a C program in this course)</a:t>
            </a:r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2953488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48F8-8787-6A4C-9EF2-AA3FE198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dirty="0"/>
              <a:t>Dolphin</a:t>
            </a:r>
            <a:r>
              <a:rPr lang="zh-CN" altLang="en-US" dirty="0"/>
              <a:t> </a:t>
            </a:r>
            <a:r>
              <a:rPr lang="en-US" dirty="0"/>
              <a:t>Attack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2EC511A-A89F-B441-80B6-075AABB8D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59" y="2156958"/>
            <a:ext cx="4501641" cy="1664204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D7DE82-798F-2E47-918A-C71FBE374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02" y="4114800"/>
            <a:ext cx="4501641" cy="1419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D3E666-BB0A-7243-BB96-CFF1B8C18AA3}"/>
              </a:ext>
            </a:extLst>
          </p:cNvPr>
          <p:cNvSpPr/>
          <p:nvPr/>
        </p:nvSpPr>
        <p:spPr>
          <a:xfrm>
            <a:off x="18650" y="6482806"/>
            <a:ext cx="675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DolphinAttack</a:t>
            </a:r>
            <a:r>
              <a:rPr lang="en-US" dirty="0"/>
              <a:t>: Inaudible Voice Commands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Guoming</a:t>
            </a:r>
            <a:r>
              <a:rPr lang="zh-CN" altLang="en-US" dirty="0"/>
              <a:t> </a:t>
            </a:r>
            <a:r>
              <a:rPr lang="en-US" altLang="zh-CN" dirty="0" err="1"/>
              <a:t>etal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CCS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F66109-B4B3-AF4C-8B5C-849B91E630CC}"/>
              </a:ext>
            </a:extLst>
          </p:cNvPr>
          <p:cNvSpPr/>
          <p:nvPr/>
        </p:nvSpPr>
        <p:spPr>
          <a:xfrm>
            <a:off x="201957" y="2667000"/>
            <a:ext cx="388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badi MT Condensed Light" panose="020B0306030101010103" pitchFamily="34" charset="77"/>
              </a:rPr>
              <a:t>“</a:t>
            </a:r>
            <a:r>
              <a:rPr lang="en-US" i="1" dirty="0" err="1">
                <a:latin typeface="Abadi MT Condensed Light" panose="020B0306030101010103" pitchFamily="34" charset="77"/>
              </a:rPr>
              <a:t>DolphinAttack</a:t>
            </a:r>
            <a:r>
              <a:rPr lang="zh-CN" altLang="en-US" i="1" dirty="0">
                <a:latin typeface="Abadi MT Condensed Light" panose="020B0306030101010103" pitchFamily="34" charset="77"/>
              </a:rPr>
              <a:t> </a:t>
            </a:r>
            <a:r>
              <a:rPr lang="en-US" i="1" dirty="0">
                <a:latin typeface="Abadi MT Condensed Light" panose="020B0306030101010103" pitchFamily="34" charset="77"/>
              </a:rPr>
              <a:t>modulates voice commands on ultrasonic carriers (e.g., f &gt; 20 kHz) to achieve inaudibility. By leveraging the nonlinearity of the microphone circuits, the modulated </a:t>
            </a:r>
            <a:r>
              <a:rPr lang="en-US" i="1" dirty="0" err="1">
                <a:latin typeface="Abadi MT Condensed Light" panose="020B0306030101010103" pitchFamily="34" charset="77"/>
              </a:rPr>
              <a:t>lowfrequency</a:t>
            </a:r>
            <a:r>
              <a:rPr lang="en-US" i="1" dirty="0">
                <a:latin typeface="Abadi MT Condensed Light" panose="020B0306030101010103" pitchFamily="34" charset="77"/>
              </a:rPr>
              <a:t> audio commands can be successfully demodulated, recovered, and more importantly interpreted by the speech recognition systems.</a:t>
            </a:r>
            <a:r>
              <a:rPr lang="en-US" altLang="zh-CN" i="1" dirty="0">
                <a:latin typeface="Abadi MT Condensed Light" panose="020B0306030101010103" pitchFamily="34" charset="77"/>
              </a:rPr>
              <a:t>”</a:t>
            </a:r>
            <a:endParaRPr lang="en-US" i="1" dirty="0">
              <a:latin typeface="Abadi MT Condensed Light" panose="020B03060301010101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7BFD6-AE27-0844-9AB0-0CC85DEBA833}"/>
              </a:ext>
            </a:extLst>
          </p:cNvPr>
          <p:cNvSpPr/>
          <p:nvPr/>
        </p:nvSpPr>
        <p:spPr>
          <a:xfrm>
            <a:off x="2145057" y="56592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https://www.youtube.com/watch?v=21HjF4A3WE4&amp;ab_channel=guomingzhang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0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8C5F-D216-5441-AFEE-3411DA1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Common Types of Security &amp; Privacy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14B3-80AD-6F46-94BE-FDF49D54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Security</a:t>
            </a:r>
          </a:p>
          <a:p>
            <a:r>
              <a:rPr lang="en-US" dirty="0"/>
              <a:t>Acoustic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1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C038-5338-A646-9165-7DDA6C08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pic>
        <p:nvPicPr>
          <p:cNvPr id="2050" name="Picture 2" descr="Signs">
            <a:extLst>
              <a:ext uri="{FF2B5EF4-FFF2-40B4-BE49-F238E27FC236}">
                <a16:creationId xmlns:a16="http://schemas.microsoft.com/office/drawing/2014/main" id="{FE29B9A4-7F3C-934D-A471-4B840A91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410200" cy="33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AFCD22-A66D-B541-8ABC-3116BBED0860}"/>
              </a:ext>
            </a:extLst>
          </p:cNvPr>
          <p:cNvSpPr/>
          <p:nvPr/>
        </p:nvSpPr>
        <p:spPr>
          <a:xfrm>
            <a:off x="1219200" y="5282845"/>
            <a:ext cx="6324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IvarText"/>
              </a:rPr>
              <a:t> Subtle perturbations cause a neural network to misclassify stop signs as speed limit 45 signs, and right turn signs as stop signs.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4143C-390F-7A43-84B1-1188A752386F}"/>
              </a:ext>
            </a:extLst>
          </p:cNvPr>
          <p:cNvSpPr/>
          <p:nvPr/>
        </p:nvSpPr>
        <p:spPr>
          <a:xfrm>
            <a:off x="7391400" y="6306363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>
              <a:solidFill>
                <a:srgbClr val="0D0D0D"/>
              </a:solidFill>
              <a:latin typeface="IvarText"/>
            </a:endParaRPr>
          </a:p>
          <a:p>
            <a:r>
              <a:rPr lang="en-US" altLang="zh-CN" sz="1200" dirty="0">
                <a:solidFill>
                  <a:srgbClr val="0D0D0D"/>
                </a:solidFill>
                <a:latin typeface="IvarText"/>
              </a:rPr>
              <a:t>Images</a:t>
            </a:r>
            <a:r>
              <a:rPr lang="zh-CN" altLang="en-US" sz="1200" dirty="0">
                <a:solidFill>
                  <a:srgbClr val="0D0D0D"/>
                </a:solidFill>
                <a:latin typeface="IvarText"/>
              </a:rPr>
              <a:t> </a:t>
            </a:r>
            <a:r>
              <a:rPr lang="en-US" altLang="zh-CN" sz="1200" dirty="0">
                <a:solidFill>
                  <a:srgbClr val="0D0D0D"/>
                </a:solidFill>
                <a:latin typeface="IvarText"/>
              </a:rPr>
              <a:t>by</a:t>
            </a:r>
            <a:r>
              <a:rPr lang="en-US" sz="1200" dirty="0">
                <a:solidFill>
                  <a:srgbClr val="0D0D0D"/>
                </a:solidFill>
                <a:latin typeface="IvarText"/>
              </a:rPr>
              <a:t> EVTIMOV ET AL</a:t>
            </a:r>
          </a:p>
        </p:txBody>
      </p:sp>
    </p:spTree>
    <p:extLst>
      <p:ext uri="{BB962C8B-B14F-4D97-AF65-F5344CB8AC3E}">
        <p14:creationId xmlns:p14="http://schemas.microsoft.com/office/powerpoint/2010/main" val="214503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8C5F-D216-5441-AFEE-3411DA1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Common Types of Security &amp; Privacy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14B3-80AD-6F46-94BE-FDF49D54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Security</a:t>
            </a:r>
          </a:p>
          <a:p>
            <a:r>
              <a:rPr lang="en-US" dirty="0"/>
              <a:t>Acoustic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</a:p>
          <a:p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Home)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2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0E7D-B618-544B-B066-588FB0F8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Windows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2D207-BAB0-2544-8AC0-6CFE97B201C0}"/>
              </a:ext>
            </a:extLst>
          </p:cNvPr>
          <p:cNvSpPr/>
          <p:nvPr/>
        </p:nvSpPr>
        <p:spPr>
          <a:xfrm>
            <a:off x="1066800" y="5105400"/>
            <a:ext cx="72357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outdoor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temperature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humidity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comfortable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may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2AM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https://www.smartfenestra.com/products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076" name="Picture 4" descr="Smart Glass - Smart Window Technology - YouTube">
            <a:extLst>
              <a:ext uri="{FF2B5EF4-FFF2-40B4-BE49-F238E27FC236}">
                <a16:creationId xmlns:a16="http://schemas.microsoft.com/office/drawing/2014/main" id="{0DAED2B9-FB0F-E444-B12C-10631C51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61381"/>
            <a:ext cx="47244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77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386C-9FE1-654A-B3C8-F76D2B10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4B87-452D-FA46-8458-47ADDFC8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Defenses?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2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795-92E6-BC46-9E99-43C5954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3C5B-4985-F84B-B2F8-C0425EE5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#include &lt;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stdio.h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&gt; </a:t>
            </a:r>
          </a:p>
          <a:p>
            <a:pPr marL="0" indent="0">
              <a:buNone/>
            </a:pP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/* Print the sum of the integers from 1 to 1000 */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int main(int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argc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, char **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argv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) {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int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int sum;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sum = 0;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for(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= 0;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-= 1000;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++) {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	sum +=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}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("%d\n", sum);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	return 0; 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222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795-92E6-BC46-9E99-43C5954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Preparations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3C5B-4985-F84B-B2F8-C0425EE5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Prepare a Linux environment where ”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gdb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” is installed and available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Windows and MacOS are not disallowed, but their debuggers are harder to set up and use; in addition, materials in this course will be based on Linux (sorry)</a:t>
            </a:r>
          </a:p>
          <a:p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Compile the previous example to support debugging (e.g., the source file is called “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example.c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” and you want to build a program called “prog”):</a:t>
            </a:r>
          </a:p>
          <a:p>
            <a:pPr lvl="1"/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gcc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-O0 -g -no-pie </a:t>
            </a:r>
            <a:r>
              <a:rPr lang="en-US" dirty="0" err="1">
                <a:latin typeface="Abadi MT Condensed Light" panose="020B0306030101010103" pitchFamily="34" charset="77"/>
                <a:cs typeface="Times New Roman" panose="02020603050405020304" pitchFamily="18" charset="0"/>
              </a:rPr>
              <a:t>example.c</a:t>
            </a:r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</a:rPr>
              <a:t> -o prog</a:t>
            </a:r>
          </a:p>
          <a:p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0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075-9C51-9745-B609-B3CD55D8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Preparations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418D7-A8F7-B94A-B581-C9CE4A51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 MT Condensed Light" panose="020B0306030101010103" pitchFamily="34" charset="77"/>
              </a:rPr>
              <a:t>Able to run the following things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Start the program inside </a:t>
            </a:r>
            <a:r>
              <a:rPr lang="en-US" dirty="0" err="1">
                <a:latin typeface="Abadi MT Condensed Light" panose="020B0306030101010103" pitchFamily="34" charset="77"/>
              </a:rPr>
              <a:t>gdb</a:t>
            </a:r>
            <a:endParaRPr lang="en-US" dirty="0">
              <a:latin typeface="Abadi MT Condensed Light" panose="020B0306030101010103" pitchFamily="34" charset="77"/>
            </a:endParaRP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Set up breakpoints at specific functions, source code locations, or instruction addresses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Execute the program by single steps and single instructions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Print the values in registers, memory locations, and variables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Examine the stack trace and the stack frames</a:t>
            </a:r>
          </a:p>
          <a:p>
            <a:pPr lvl="1"/>
            <a:r>
              <a:rPr lang="en-US" dirty="0">
                <a:latin typeface="Abadi MT Condensed Light" panose="020B0306030101010103" pitchFamily="34" charset="77"/>
              </a:rPr>
              <a:t>Disassemble functions</a:t>
            </a:r>
          </a:p>
          <a:p>
            <a:pPr lvl="1"/>
            <a:endParaRPr lang="en-US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785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795-92E6-BC46-9E99-43C5954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3C5B-4985-F84B-B2F8-C0425EE5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  <a:hlinkClick r:id="rId2"/>
              </a:rPr>
              <a:t>https://www.cs.umd.edu/~srhuang/teaching/cmsc212/gdb-tutorial-handout.pdf</a:t>
            </a: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  <a:hlinkClick r:id="rId3"/>
              </a:rPr>
              <a:t>https://www.cprogramming.com/gdb.html</a:t>
            </a: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r>
              <a:rPr lang="en-US" dirty="0">
                <a:latin typeface="Abadi MT Condensed Light" panose="020B0306030101010103" pitchFamily="34" charset="77"/>
                <a:cs typeface="Times New Roman" panose="02020603050405020304" pitchFamily="18" charset="0"/>
                <a:hlinkClick r:id="rId4"/>
              </a:rPr>
              <a:t>https://csiflabs.cs.ucdavis.edu/~ssdavis/30/gdb_Tutorial.htm</a:t>
            </a: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Abadi MT Condensed Light" panose="020B0306030101010103" pitchFamily="34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1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188B-3B99-4A48-B90D-B822C1E7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22712-AF32-7F49-B177-A81814CA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badi MT Condensed Light" panose="020B0306030101010103" pitchFamily="34" charset="77"/>
              </a:rPr>
              <a:t>Security</a:t>
            </a:r>
            <a:r>
              <a:rPr lang="zh-CN" altLang="en-US" dirty="0">
                <a:latin typeface="Abadi MT Condensed Light" panose="020B0306030101010103" pitchFamily="34" charset="77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</a:rPr>
              <a:t>issues</a:t>
            </a:r>
            <a:r>
              <a:rPr lang="zh-CN" altLang="en-US" dirty="0">
                <a:latin typeface="Abadi MT Condensed Light" panose="020B0306030101010103" pitchFamily="34" charset="77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</a:rPr>
              <a:t>faced</a:t>
            </a:r>
            <a:r>
              <a:rPr lang="zh-CN" altLang="en-US" dirty="0">
                <a:latin typeface="Abadi MT Condensed Light" panose="020B0306030101010103" pitchFamily="34" charset="77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</a:rPr>
              <a:t>by</a:t>
            </a:r>
            <a:r>
              <a:rPr lang="zh-CN" altLang="en-US" dirty="0">
                <a:latin typeface="Abadi MT Condensed Light" panose="020B0306030101010103" pitchFamily="34" charset="77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</a:rPr>
              <a:t>physical</a:t>
            </a:r>
            <a:r>
              <a:rPr lang="zh-CN" altLang="en-US" dirty="0">
                <a:latin typeface="Abadi MT Condensed Light" panose="020B0306030101010103" pitchFamily="34" charset="77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</a:rPr>
              <a:t>devices coupled with computers</a:t>
            </a:r>
          </a:p>
        </p:txBody>
      </p:sp>
    </p:spTree>
    <p:extLst>
      <p:ext uri="{BB962C8B-B14F-4D97-AF65-F5344CB8AC3E}">
        <p14:creationId xmlns:p14="http://schemas.microsoft.com/office/powerpoint/2010/main" val="202462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5CA-5D71-EA44-A03C-6408EB49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7E04-589A-5048-A7AD-DC4B15A2D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33600"/>
            <a:ext cx="70104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https://www.nytimes.com/video/multimedia/1247464146747/mobile-phone-turns-on-oven.html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1A1D2-2F2E-4F40-A81B-440765DE417E}"/>
              </a:ext>
            </a:extLst>
          </p:cNvPr>
          <p:cNvSpPr/>
          <p:nvPr/>
        </p:nvSpPr>
        <p:spPr>
          <a:xfrm>
            <a:off x="914400" y="316367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2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786</Words>
  <Application>Microsoft Macintosh PowerPoint</Application>
  <PresentationFormat>On-screen Show (4:3)</PresentationFormat>
  <Paragraphs>99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IvarText</vt:lpstr>
      <vt:lpstr>Abadi MT Condensed Light</vt:lpstr>
      <vt:lpstr>Arial</vt:lpstr>
      <vt:lpstr>Calibri</vt:lpstr>
      <vt:lpstr>Office Theme</vt:lpstr>
      <vt:lpstr>Microsoft Word Document</vt:lpstr>
      <vt:lpstr>  Hot Topics: Physical Security CS-4440 - Introduction to Computer Security Spring 2022 Jun Xu  Slides adapted from Kevin Fu at Umich and Fei Hu at University of Alabama </vt:lpstr>
      <vt:lpstr>Comments from Quiz 2</vt:lpstr>
      <vt:lpstr>Practice 4: Debugging</vt:lpstr>
      <vt:lpstr>Practice 4</vt:lpstr>
      <vt:lpstr>Practice 4: Preparations</vt:lpstr>
      <vt:lpstr>Practice 4: Preparations</vt:lpstr>
      <vt:lpstr>Practice 4: Tutorials</vt:lpstr>
      <vt:lpstr>Focus Today</vt:lpstr>
      <vt:lpstr>Let’s Get a bit of Sense First</vt:lpstr>
      <vt:lpstr>Why physical security matters more today </vt:lpstr>
      <vt:lpstr>A Holistic View</vt:lpstr>
      <vt:lpstr>Common Types of Security &amp; Privacy Issues</vt:lpstr>
      <vt:lpstr>Sensors are Everywhere</vt:lpstr>
      <vt:lpstr>But Sensors are often …</vt:lpstr>
      <vt:lpstr>Sensors Can Also Turn into Attack Surfaces</vt:lpstr>
      <vt:lpstr>Example 1: Thermocouple </vt:lpstr>
      <vt:lpstr>Example 1: Thermocouple (Why It matters) </vt:lpstr>
      <vt:lpstr>Example 1: Thermocouple: Attacks</vt:lpstr>
      <vt:lpstr>Example 2: Implantable Medical Devices</vt:lpstr>
      <vt:lpstr>What Happens Behind</vt:lpstr>
      <vt:lpstr>The Fundamental Problem</vt:lpstr>
      <vt:lpstr>Microphone Interference with RF</vt:lpstr>
      <vt:lpstr>Attacks on Implantable Cardiac Electronic Devices </vt:lpstr>
      <vt:lpstr>Common Types of Security &amp; Privacy Issues</vt:lpstr>
      <vt:lpstr>Example 3: Sounds Affecting HDDs</vt:lpstr>
      <vt:lpstr>Attack Models</vt:lpstr>
      <vt:lpstr>Why the Attack Can Succeed</vt:lpstr>
      <vt:lpstr>Sound distorts the HDD</vt:lpstr>
      <vt:lpstr>Attack Example</vt:lpstr>
      <vt:lpstr>Example 4: Dolphin Attack </vt:lpstr>
      <vt:lpstr>Common Types of Security &amp; Privacy Issues</vt:lpstr>
      <vt:lpstr>Example 5: Adversarial Machine Learning</vt:lpstr>
      <vt:lpstr>Common Types of Security &amp; Privacy Issues</vt:lpstr>
      <vt:lpstr>Example 5: Smart Windows</vt:lpstr>
      <vt:lpstr>Open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Jun Xu</cp:lastModifiedBy>
  <cp:revision>246</cp:revision>
  <dcterms:created xsi:type="dcterms:W3CDTF">2011-02-11T21:55:41Z</dcterms:created>
  <dcterms:modified xsi:type="dcterms:W3CDTF">2022-04-11T20:17:49Z</dcterms:modified>
</cp:coreProperties>
</file>